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37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2а</c:v>
                </c:pt>
                <c:pt idx="1">
                  <c:v>2б</c:v>
                </c:pt>
                <c:pt idx="2">
                  <c:v>2в</c:v>
                </c:pt>
                <c:pt idx="3">
                  <c:v>2г</c:v>
                </c:pt>
                <c:pt idx="4">
                  <c:v>итого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4</c:v>
                </c:pt>
                <c:pt idx="2">
                  <c:v>4</c:v>
                </c:pt>
                <c:pt idx="3">
                  <c:v>7</c:v>
                </c:pt>
                <c:pt idx="4">
                  <c:v>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2а</c:v>
                </c:pt>
                <c:pt idx="1">
                  <c:v>2б</c:v>
                </c:pt>
                <c:pt idx="2">
                  <c:v>2в</c:v>
                </c:pt>
                <c:pt idx="3">
                  <c:v>2г</c:v>
                </c:pt>
                <c:pt idx="4">
                  <c:v>итого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74</c:v>
                </c:pt>
                <c:pt idx="1">
                  <c:v>89</c:v>
                </c:pt>
                <c:pt idx="2">
                  <c:v>53</c:v>
                </c:pt>
                <c:pt idx="3">
                  <c:v>73</c:v>
                </c:pt>
                <c:pt idx="4">
                  <c:v>80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2а</c:v>
                </c:pt>
                <c:pt idx="1">
                  <c:v>2б</c:v>
                </c:pt>
                <c:pt idx="2">
                  <c:v>2в</c:v>
                </c:pt>
                <c:pt idx="3">
                  <c:v>2г</c:v>
                </c:pt>
                <c:pt idx="4">
                  <c:v>итого 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2а</c:v>
                </c:pt>
                <c:pt idx="1">
                  <c:v>2б</c:v>
                </c:pt>
                <c:pt idx="2">
                  <c:v>2в</c:v>
                </c:pt>
                <c:pt idx="3">
                  <c:v>2г</c:v>
                </c:pt>
                <c:pt idx="4">
                  <c:v>итого 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-9</c:v>
                </c:pt>
                <c:pt idx="1">
                  <c:v>10</c:v>
                </c:pt>
                <c:pt idx="2">
                  <c:v>-8</c:v>
                </c:pt>
                <c:pt idx="3">
                  <c:v>-7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471104"/>
        <c:axId val="29472640"/>
      </c:barChart>
      <c:catAx>
        <c:axId val="2947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472640"/>
        <c:crosses val="autoZero"/>
        <c:auto val="1"/>
        <c:lblAlgn val="ctr"/>
        <c:lblOffset val="100"/>
        <c:noMultiLvlLbl val="0"/>
      </c:catAx>
      <c:valAx>
        <c:axId val="294726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947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итого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  <c:pt idx="4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итого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80</c:v>
                </c:pt>
                <c:pt idx="1">
                  <c:v>76</c:v>
                </c:pt>
                <c:pt idx="2">
                  <c:v>78</c:v>
                </c:pt>
                <c:pt idx="3">
                  <c:v>50</c:v>
                </c:pt>
                <c:pt idx="4">
                  <c:v>71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итого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итого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-4</c:v>
                </c:pt>
                <c:pt idx="1">
                  <c:v>-12</c:v>
                </c:pt>
                <c:pt idx="2">
                  <c:v>7</c:v>
                </c:pt>
                <c:pt idx="3">
                  <c:v>-10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596288"/>
        <c:axId val="29610368"/>
      </c:barChart>
      <c:catAx>
        <c:axId val="2959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610368"/>
        <c:crosses val="autoZero"/>
        <c:auto val="1"/>
        <c:lblAlgn val="ctr"/>
        <c:lblOffset val="100"/>
        <c:noMultiLvlLbl val="0"/>
      </c:catAx>
      <c:valAx>
        <c:axId val="29610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959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итого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6</c:v>
                </c:pt>
                <c:pt idx="3">
                  <c:v>2</c:v>
                </c:pt>
                <c:pt idx="4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итого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80</c:v>
                </c:pt>
                <c:pt idx="1">
                  <c:v>76</c:v>
                </c:pt>
                <c:pt idx="2">
                  <c:v>84</c:v>
                </c:pt>
                <c:pt idx="3">
                  <c:v>47</c:v>
                </c:pt>
                <c:pt idx="4">
                  <c:v>73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итого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5"/>
                <c:pt idx="0">
                  <c:v>4а</c:v>
                </c:pt>
                <c:pt idx="1">
                  <c:v>4б</c:v>
                </c:pt>
                <c:pt idx="2">
                  <c:v>4в</c:v>
                </c:pt>
                <c:pt idx="3">
                  <c:v>4г</c:v>
                </c:pt>
                <c:pt idx="4">
                  <c:v>итого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  <c:pt idx="0">
                  <c:v>8</c:v>
                </c:pt>
                <c:pt idx="1">
                  <c:v>12</c:v>
                </c:pt>
                <c:pt idx="2">
                  <c:v>20</c:v>
                </c:pt>
                <c:pt idx="3">
                  <c:v>20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52128"/>
        <c:axId val="30353664"/>
      </c:barChart>
      <c:catAx>
        <c:axId val="3035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53664"/>
        <c:crosses val="autoZero"/>
        <c:auto val="1"/>
        <c:lblAlgn val="ctr"/>
        <c:lblOffset val="100"/>
        <c:noMultiLvlLbl val="0"/>
      </c:catAx>
      <c:valAx>
        <c:axId val="303536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35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итого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4</c:v>
                </c:pt>
                <c:pt idx="3">
                  <c:v>0</c:v>
                </c:pt>
                <c:pt idx="4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итого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88</c:v>
                </c:pt>
                <c:pt idx="1">
                  <c:v>72</c:v>
                </c:pt>
                <c:pt idx="2">
                  <c:v>45</c:v>
                </c:pt>
                <c:pt idx="3">
                  <c:v>23</c:v>
                </c:pt>
                <c:pt idx="4">
                  <c:v>57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итого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итого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0</c:v>
                </c:pt>
                <c:pt idx="1">
                  <c:v>-8</c:v>
                </c:pt>
                <c:pt idx="2">
                  <c:v>-12</c:v>
                </c:pt>
                <c:pt idx="3">
                  <c:v>-21</c:v>
                </c:pt>
                <c:pt idx="4">
                  <c:v>-5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95008"/>
        <c:axId val="34472320"/>
      </c:barChart>
      <c:catAx>
        <c:axId val="3039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472320"/>
        <c:crosses val="autoZero"/>
        <c:auto val="1"/>
        <c:lblAlgn val="ctr"/>
        <c:lblOffset val="100"/>
        <c:noMultiLvlLbl val="0"/>
      </c:catAx>
      <c:valAx>
        <c:axId val="344723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39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6а</c:v>
                </c:pt>
                <c:pt idx="1">
                  <c:v>6б</c:v>
                </c:pt>
                <c:pt idx="2">
                  <c:v>6в</c:v>
                </c:pt>
                <c:pt idx="3">
                  <c:v>итого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6а</c:v>
                </c:pt>
                <c:pt idx="1">
                  <c:v>6б</c:v>
                </c:pt>
                <c:pt idx="2">
                  <c:v>6в</c:v>
                </c:pt>
                <c:pt idx="3">
                  <c:v>итого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58</c:v>
                </c:pt>
                <c:pt idx="1">
                  <c:v>61</c:v>
                </c:pt>
                <c:pt idx="2">
                  <c:v>43</c:v>
                </c:pt>
                <c:pt idx="3">
                  <c:v>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6а</c:v>
                </c:pt>
                <c:pt idx="1">
                  <c:v>6б</c:v>
                </c:pt>
                <c:pt idx="2">
                  <c:v>6в</c:v>
                </c:pt>
                <c:pt idx="3">
                  <c:v>итого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6а</c:v>
                </c:pt>
                <c:pt idx="1">
                  <c:v>6б</c:v>
                </c:pt>
                <c:pt idx="2">
                  <c:v>6в</c:v>
                </c:pt>
                <c:pt idx="3">
                  <c:v>итого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122816"/>
        <c:axId val="37124352"/>
      </c:barChart>
      <c:catAx>
        <c:axId val="3712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24352"/>
        <c:crosses val="autoZero"/>
        <c:auto val="1"/>
        <c:lblAlgn val="ctr"/>
        <c:lblOffset val="100"/>
        <c:noMultiLvlLbl val="0"/>
      </c:catAx>
      <c:valAx>
        <c:axId val="371243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122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7а</c:v>
                </c:pt>
                <c:pt idx="1">
                  <c:v>7б</c:v>
                </c:pt>
                <c:pt idx="2">
                  <c:v>7в</c:v>
                </c:pt>
                <c:pt idx="3">
                  <c:v>итого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7а</c:v>
                </c:pt>
                <c:pt idx="1">
                  <c:v>7б</c:v>
                </c:pt>
                <c:pt idx="2">
                  <c:v>7в</c:v>
                </c:pt>
                <c:pt idx="3">
                  <c:v>итого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</c:v>
                </c:pt>
                <c:pt idx="1">
                  <c:v>19</c:v>
                </c:pt>
                <c:pt idx="2">
                  <c:v>52</c:v>
                </c:pt>
                <c:pt idx="3">
                  <c:v>31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7а</c:v>
                </c:pt>
                <c:pt idx="1">
                  <c:v>7б</c:v>
                </c:pt>
                <c:pt idx="2">
                  <c:v>7в</c:v>
                </c:pt>
                <c:pt idx="3">
                  <c:v>итого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80</c:v>
                </c:pt>
                <c:pt idx="2">
                  <c:v>100</c:v>
                </c:pt>
                <c:pt idx="3">
                  <c:v>94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7а</c:v>
                </c:pt>
                <c:pt idx="1">
                  <c:v>7б</c:v>
                </c:pt>
                <c:pt idx="2">
                  <c:v>7в</c:v>
                </c:pt>
                <c:pt idx="3">
                  <c:v>итого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0</c:v>
                </c:pt>
                <c:pt idx="1">
                  <c:v>-12</c:v>
                </c:pt>
                <c:pt idx="2">
                  <c:v>-26</c:v>
                </c:pt>
                <c:pt idx="3">
                  <c:v>-13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412608"/>
        <c:axId val="35434880"/>
      </c:barChart>
      <c:catAx>
        <c:axId val="3541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434880"/>
        <c:crosses val="autoZero"/>
        <c:auto val="1"/>
        <c:lblAlgn val="ctr"/>
        <c:lblOffset val="100"/>
        <c:noMultiLvlLbl val="0"/>
      </c:catAx>
      <c:valAx>
        <c:axId val="354348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541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8а</c:v>
                </c:pt>
                <c:pt idx="1">
                  <c:v>8б</c:v>
                </c:pt>
                <c:pt idx="2">
                  <c:v>8в</c:v>
                </c:pt>
                <c:pt idx="3">
                  <c:v>итого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8а</c:v>
                </c:pt>
                <c:pt idx="1">
                  <c:v>8б</c:v>
                </c:pt>
                <c:pt idx="2">
                  <c:v>8в</c:v>
                </c:pt>
                <c:pt idx="3">
                  <c:v>итого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32</c:v>
                </c:pt>
                <c:pt idx="1">
                  <c:v>47</c:v>
                </c:pt>
                <c:pt idx="2">
                  <c:v>50</c:v>
                </c:pt>
                <c:pt idx="3">
                  <c:v>42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8а</c:v>
                </c:pt>
                <c:pt idx="1">
                  <c:v>8б</c:v>
                </c:pt>
                <c:pt idx="2">
                  <c:v>8в</c:v>
                </c:pt>
                <c:pt idx="3">
                  <c:v>итого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90</c:v>
                </c:pt>
                <c:pt idx="2">
                  <c:v>91</c:v>
                </c:pt>
                <c:pt idx="3">
                  <c:v>94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8а</c:v>
                </c:pt>
                <c:pt idx="1">
                  <c:v>8б</c:v>
                </c:pt>
                <c:pt idx="2">
                  <c:v>8в</c:v>
                </c:pt>
                <c:pt idx="3">
                  <c:v>итого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0</c:v>
                </c:pt>
                <c:pt idx="1">
                  <c:v>-2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343424"/>
        <c:axId val="38344960"/>
      </c:barChart>
      <c:catAx>
        <c:axId val="3834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344960"/>
        <c:crosses val="autoZero"/>
        <c:auto val="1"/>
        <c:lblAlgn val="ctr"/>
        <c:lblOffset val="100"/>
        <c:noMultiLvlLbl val="0"/>
      </c:catAx>
      <c:valAx>
        <c:axId val="383449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34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итого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итого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52</c:v>
                </c:pt>
                <c:pt idx="1">
                  <c:v>32</c:v>
                </c:pt>
                <c:pt idx="2">
                  <c:v>42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итого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96</c:v>
                </c:pt>
                <c:pt idx="1">
                  <c:v>88</c:v>
                </c:pt>
                <c:pt idx="2">
                  <c:v>92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9а</c:v>
                </c:pt>
                <c:pt idx="1">
                  <c:v>9б</c:v>
                </c:pt>
                <c:pt idx="2">
                  <c:v>итого 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0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390400"/>
        <c:axId val="55181696"/>
      </c:barChart>
      <c:catAx>
        <c:axId val="3839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181696"/>
        <c:crosses val="autoZero"/>
        <c:auto val="1"/>
        <c:lblAlgn val="ctr"/>
        <c:lblOffset val="100"/>
        <c:noMultiLvlLbl val="0"/>
      </c:catAx>
      <c:valAx>
        <c:axId val="551816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390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10а</c:v>
                </c:pt>
                <c:pt idx="1">
                  <c:v>11 а</c:v>
                </c:pt>
                <c:pt idx="2">
                  <c:v>итого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10а</c:v>
                </c:pt>
                <c:pt idx="1">
                  <c:v>11 а</c:v>
                </c:pt>
                <c:pt idx="2">
                  <c:v>итого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59</c:v>
                </c:pt>
                <c:pt idx="1">
                  <c:v>58</c:v>
                </c:pt>
                <c:pt idx="2">
                  <c:v>58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10а</c:v>
                </c:pt>
                <c:pt idx="1">
                  <c:v>11 а</c:v>
                </c:pt>
                <c:pt idx="2">
                  <c:v>итого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201152"/>
        <c:axId val="55215232"/>
      </c:barChart>
      <c:catAx>
        <c:axId val="5520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215232"/>
        <c:crosses val="autoZero"/>
        <c:auto val="1"/>
        <c:lblAlgn val="ctr"/>
        <c:lblOffset val="100"/>
        <c:noMultiLvlLbl val="0"/>
      </c:catAx>
      <c:valAx>
        <c:axId val="55215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520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7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9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3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1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7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9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4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87A3-A99C-491C-A071-0B913A2E2F38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4748C-C6E2-425E-9EE0-0F8CA017B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31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4130" y="772733"/>
            <a:ext cx="6205470" cy="14037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полугодия.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7464" y="3602038"/>
            <a:ext cx="5922136" cy="2824520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«Причины низкого качества знаний учащихся и пути их преодоления»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129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10, 11 классы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0385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899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Причины слабой успеваемости учащихся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79292"/>
            <a:ext cx="10515600" cy="532150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5100" dirty="0"/>
              <a:t>общая неспособность к интеллектуальному труду;</a:t>
            </a:r>
          </a:p>
          <a:p>
            <a:pPr lvl="0"/>
            <a:r>
              <a:rPr lang="ru-RU" sz="5100" dirty="0">
                <a:solidFill>
                  <a:srgbClr val="7030A0"/>
                </a:solidFill>
              </a:rPr>
              <a:t>физическая </a:t>
            </a:r>
            <a:r>
              <a:rPr lang="ru-RU" sz="5100" dirty="0" err="1">
                <a:solidFill>
                  <a:srgbClr val="7030A0"/>
                </a:solidFill>
              </a:rPr>
              <a:t>ослабленность</a:t>
            </a:r>
            <a:r>
              <a:rPr lang="ru-RU" sz="5100" dirty="0">
                <a:solidFill>
                  <a:srgbClr val="7030A0"/>
                </a:solidFill>
              </a:rPr>
              <a:t>;</a:t>
            </a:r>
          </a:p>
          <a:p>
            <a:pPr lvl="0"/>
            <a:r>
              <a:rPr lang="ru-RU" sz="5100" dirty="0"/>
              <a:t>школьная незрелость;</a:t>
            </a:r>
          </a:p>
          <a:p>
            <a:pPr lvl="0"/>
            <a:r>
              <a:rPr lang="ru-RU" sz="5100" dirty="0">
                <a:solidFill>
                  <a:srgbClr val="7030A0"/>
                </a:solidFill>
              </a:rPr>
              <a:t>педагогическая запущенность: отсутствие у ребенка наработанных учебных умений и навыков за годы обучения: низкая техника чтения, техника письма, счета, отсутствие навыков самостоятельной работы, анализа и синтеза материала;</a:t>
            </a:r>
          </a:p>
          <a:p>
            <a:pPr lvl="0"/>
            <a:r>
              <a:rPr lang="ru-RU" sz="5100" dirty="0"/>
              <a:t>недостаточное развитие речи;</a:t>
            </a:r>
          </a:p>
          <a:p>
            <a:pPr lvl="0"/>
            <a:r>
              <a:rPr lang="ru-RU" sz="5100" dirty="0">
                <a:solidFill>
                  <a:srgbClr val="7030A0"/>
                </a:solidFill>
              </a:rPr>
              <a:t>боязнь школы, </a:t>
            </a:r>
            <a:r>
              <a:rPr lang="ru-RU" sz="5100" dirty="0" smtClean="0">
                <a:solidFill>
                  <a:srgbClr val="7030A0"/>
                </a:solidFill>
              </a:rPr>
              <a:t>учителей;</a:t>
            </a:r>
          </a:p>
          <a:p>
            <a:pPr lvl="0"/>
            <a:r>
              <a:rPr lang="ru-RU" sz="5100" dirty="0" smtClean="0"/>
              <a:t>плохая </a:t>
            </a:r>
            <a:r>
              <a:rPr lang="ru-RU" sz="5100" dirty="0"/>
              <a:t>наследственность;</a:t>
            </a:r>
          </a:p>
          <a:p>
            <a:pPr lvl="0"/>
            <a:r>
              <a:rPr lang="ru-RU" sz="5100" dirty="0" smtClean="0">
                <a:solidFill>
                  <a:srgbClr val="7030A0"/>
                </a:solidFill>
              </a:rPr>
              <a:t>неблагоприятная </a:t>
            </a:r>
            <a:r>
              <a:rPr lang="ru-RU" sz="5100" dirty="0">
                <a:solidFill>
                  <a:srgbClr val="7030A0"/>
                </a:solidFill>
              </a:rPr>
              <a:t>наследственность</a:t>
            </a:r>
            <a:r>
              <a:rPr lang="ru-RU" sz="5100" dirty="0" smtClean="0">
                <a:solidFill>
                  <a:srgbClr val="7030A0"/>
                </a:solidFill>
              </a:rPr>
              <a:t>;</a:t>
            </a:r>
            <a:endParaRPr lang="ru-RU" sz="51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Причины слабой успеваемости учащихся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4144"/>
            <a:ext cx="10515600" cy="520158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нарушения нервной деятельности;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снижение зрения;</a:t>
            </a:r>
          </a:p>
          <a:p>
            <a:pPr lvl="0"/>
            <a:r>
              <a:rPr lang="ru-RU" dirty="0" smtClean="0"/>
              <a:t>социум</a:t>
            </a:r>
            <a:r>
              <a:rPr lang="ru-RU" dirty="0"/>
              <a:t>;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миграции (учащиеся, не владеющие русским языком или владеющие им не в полном объёме);</a:t>
            </a:r>
          </a:p>
          <a:p>
            <a:pPr lvl="0"/>
            <a:r>
              <a:rPr lang="ru-RU" dirty="0"/>
              <a:t>социально-экономическая ситуация, которая снизила материальный уровень жизни людей  (родители вынуждены, кроме основной работы, подрабатывать на другой — ребёнок предоставлен сам себе);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пропуски занятий (как по уважительной, так и неуважительной причине);</a:t>
            </a:r>
          </a:p>
          <a:p>
            <a:pPr lvl="0"/>
            <a:r>
              <a:rPr lang="ru-RU" dirty="0"/>
              <a:t>задержка психического развития. Часто дети с диагнозом обучаются в общеобразовательных классах, это тоже является одной из причин не усвоения темы;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неблагополучная семья;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Что же делать педагогу?</a:t>
            </a:r>
            <a:br>
              <a:rPr lang="ru-RU" sz="4800" b="1" dirty="0">
                <a:solidFill>
                  <a:srgbClr val="FF0000"/>
                </a:solidFill>
              </a:rPr>
            </a:b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94" y="1027906"/>
            <a:ext cx="4161905" cy="40857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727" y="1"/>
            <a:ext cx="3632797" cy="3867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499" y="2353469"/>
            <a:ext cx="4247619" cy="43523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94085" y="4119324"/>
            <a:ext cx="1454563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Нестандартный вход в урок.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4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ЧТО же делать педагогу?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7030A0"/>
                </a:solidFill>
              </a:rPr>
              <a:t>Транспорт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Техника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Бояться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Логика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Применить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Знания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= «Качество образования»</a:t>
            </a:r>
          </a:p>
          <a:p>
            <a:r>
              <a:rPr lang="ru-RU" dirty="0" smtClean="0"/>
              <a:t>Техника</a:t>
            </a:r>
          </a:p>
          <a:p>
            <a:r>
              <a:rPr lang="ru-RU" dirty="0" smtClean="0"/>
              <a:t>Логика</a:t>
            </a:r>
          </a:p>
          <a:p>
            <a:r>
              <a:rPr lang="ru-RU" dirty="0" smtClean="0"/>
              <a:t>Применить</a:t>
            </a:r>
          </a:p>
          <a:p>
            <a:r>
              <a:rPr lang="ru-RU" dirty="0"/>
              <a:t>З</a:t>
            </a:r>
            <a:r>
              <a:rPr lang="ru-RU" dirty="0" smtClean="0"/>
              <a:t>нания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27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Технология: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Педагогических мастерских </a:t>
            </a:r>
            <a:r>
              <a:rPr lang="ru-RU" dirty="0" smtClean="0"/>
              <a:t>-</a:t>
            </a:r>
            <a:r>
              <a:rPr lang="ru-RU" dirty="0"/>
              <a:t>это нестандартная форма организации </a:t>
            </a:r>
            <a:r>
              <a:rPr lang="ru-RU" dirty="0" smtClean="0"/>
              <a:t>занятий, </a:t>
            </a:r>
            <a:r>
              <a:rPr lang="ru-RU" dirty="0"/>
              <a:t>психологический комфорт, развивает у учащихся познавательные, творческие и коммуникативные способности, интерес, учебно-познавательную мотивацию, исследовательскую деятельность, позволяет осуществить и эмоционально прочувствовать процесс совместного творчества (сотворчества), поиска знания, путем самостоятельного или коллективного открытия.</a:t>
            </a:r>
          </a:p>
        </p:txBody>
      </p:sp>
    </p:spTree>
    <p:extLst>
      <p:ext uri="{BB962C8B-B14F-4D97-AF65-F5344CB8AC3E}">
        <p14:creationId xmlns:p14="http://schemas.microsoft.com/office/powerpoint/2010/main" val="15996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Технологии оценивания достижений учащихся: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«Портфолио»</a:t>
            </a:r>
          </a:p>
          <a:p>
            <a:r>
              <a:rPr lang="ru-RU" dirty="0" smtClean="0"/>
              <a:t>«Рейтинг»</a:t>
            </a:r>
          </a:p>
          <a:p>
            <a:r>
              <a:rPr lang="ru-RU" dirty="0" smtClean="0"/>
              <a:t>Без отметочное обучение</a:t>
            </a:r>
          </a:p>
          <a:p>
            <a:r>
              <a:rPr lang="ru-RU" dirty="0" smtClean="0"/>
              <a:t>Тренинговые технологии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85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Опрос учащихся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 вопросов</a:t>
            </a:r>
          </a:p>
          <a:p>
            <a:r>
              <a:rPr lang="ru-RU" dirty="0" smtClean="0"/>
              <a:t>60 ответов</a:t>
            </a:r>
          </a:p>
          <a:p>
            <a:r>
              <a:rPr lang="ru-RU" dirty="0" smtClean="0"/>
              <a:t>Участники 7-10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8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Часто ли тебя спрашивают на уроках?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8898" y="1514006"/>
            <a:ext cx="6709522" cy="364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ты выполняешь домашнее задание?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938" y="1558977"/>
            <a:ext cx="7330189" cy="419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4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2-е классы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6384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369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ты выполняешь Д/З?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9036" y="1690688"/>
            <a:ext cx="8559384" cy="411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Опрос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Любимый предмет- </a:t>
            </a:r>
            <a:r>
              <a:rPr lang="ru-RU" dirty="0" smtClean="0"/>
              <a:t>биология (17 учащихся)</a:t>
            </a:r>
          </a:p>
          <a:p>
            <a:r>
              <a:rPr lang="ru-RU" dirty="0" smtClean="0"/>
              <a:t>Русский язык (10 учащихся)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Часто ли тебя спрашивают на уроках:</a:t>
            </a:r>
          </a:p>
          <a:p>
            <a:r>
              <a:rPr lang="ru-RU" dirty="0" smtClean="0"/>
              <a:t>Редко-43 учащихся</a:t>
            </a:r>
          </a:p>
          <a:p>
            <a:r>
              <a:rPr lang="ru-RU" dirty="0" smtClean="0"/>
              <a:t>На каждом уроке- 17 учащихся</a:t>
            </a:r>
          </a:p>
          <a:p>
            <a:r>
              <a:rPr lang="ru-RU" dirty="0" smtClean="0"/>
              <a:t>Как ты выполняешь д/з</a:t>
            </a:r>
          </a:p>
          <a:p>
            <a:r>
              <a:rPr lang="ru-RU" dirty="0" smtClean="0"/>
              <a:t>Самостоятельно- 44</a:t>
            </a:r>
          </a:p>
          <a:p>
            <a:r>
              <a:rPr lang="ru-RU" dirty="0" smtClean="0"/>
              <a:t>Использую ГДЗ – 8</a:t>
            </a:r>
          </a:p>
          <a:p>
            <a:r>
              <a:rPr lang="ru-RU" dirty="0" smtClean="0"/>
              <a:t>Помогают родители-8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9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Чего тебе не хватает на уроке</a:t>
            </a:r>
            <a:r>
              <a:rPr lang="en-US" dirty="0"/>
              <a:t>*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Нормальных объяснений/заинтересованности- 10 учащихся</a:t>
            </a:r>
          </a:p>
          <a:p>
            <a:r>
              <a:rPr lang="ru-RU" dirty="0" smtClean="0"/>
              <a:t>Хорошего отношения учителей-7 учащихся</a:t>
            </a:r>
          </a:p>
          <a:p>
            <a:r>
              <a:rPr lang="ru-RU" dirty="0"/>
              <a:t>В</a:t>
            </a:r>
            <a:r>
              <a:rPr lang="ru-RU" dirty="0" smtClean="0"/>
              <a:t>се есть-10 учащихся</a:t>
            </a:r>
          </a:p>
          <a:p>
            <a:r>
              <a:rPr lang="ru-RU" dirty="0" smtClean="0"/>
              <a:t>Доброты и вежливости учителей-7 учащихся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733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3-и классы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360936"/>
              </p:ext>
            </p:extLst>
          </p:nvPr>
        </p:nvGraphicFramePr>
        <p:xfrm>
          <a:off x="838200" y="1838504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33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4-е классы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25250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217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Качество 5-е классы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8798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187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6 –е классы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9078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167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7-е классы.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6532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165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8-е классы.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79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636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Качество 9-е классы.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61393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792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298</Words>
  <Application>Microsoft Office PowerPoint</Application>
  <PresentationFormat>Произвольный</PresentationFormat>
  <Paragraphs>73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Итоги I полугодия.</vt:lpstr>
      <vt:lpstr>Качество 2-е классы</vt:lpstr>
      <vt:lpstr>Качество 3-и классы</vt:lpstr>
      <vt:lpstr>Качество 4-е классы</vt:lpstr>
      <vt:lpstr>Качество 5-е классы</vt:lpstr>
      <vt:lpstr>Качество 6 –е классы</vt:lpstr>
      <vt:lpstr>Качество 7-е классы.</vt:lpstr>
      <vt:lpstr>Качество 8-е классы.</vt:lpstr>
      <vt:lpstr>Качество 9-е классы.</vt:lpstr>
      <vt:lpstr>Качество 10, 11 классы</vt:lpstr>
      <vt:lpstr>Причины слабой успеваемости учащихся </vt:lpstr>
      <vt:lpstr>Причины слабой успеваемости учащихся </vt:lpstr>
      <vt:lpstr>Что же делать педагогу? </vt:lpstr>
      <vt:lpstr>ЧТО же делать педагогу?</vt:lpstr>
      <vt:lpstr>Технология:</vt:lpstr>
      <vt:lpstr>Технологии оценивания достижений учащихся:</vt:lpstr>
      <vt:lpstr>Опрос учащихся</vt:lpstr>
      <vt:lpstr>Часто ли тебя спрашивают на уроках?</vt:lpstr>
      <vt:lpstr>Где ты выполняешь домашнее задание?</vt:lpstr>
      <vt:lpstr>Как ты выполняешь Д/З?</vt:lpstr>
      <vt:lpstr>Опрос </vt:lpstr>
      <vt:lpstr>Чего тебе не хватает на уроке*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Zulfiya</cp:lastModifiedBy>
  <cp:revision>16</cp:revision>
  <dcterms:created xsi:type="dcterms:W3CDTF">2020-05-19T06:52:10Z</dcterms:created>
  <dcterms:modified xsi:type="dcterms:W3CDTF">2021-01-19T10:53:11Z</dcterms:modified>
</cp:coreProperties>
</file>